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media/image1.png" ContentType="image/png"/>
  <Override PartName="/ppt/media/image9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8.png" ContentType="image/png"/>
  <Override PartName="/ppt/media/image19.png" ContentType="image/png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A55DC577-BDE8-4E03-8F53-3903BD0A622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320" cy="3085200"/>
          </a:xfrm>
          <a:prstGeom prst="rect">
            <a:avLst/>
          </a:prstGeom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CC8B59D-85ED-41F5-823E-6A656E681780}" type="slidenum">
              <a:rPr b="0" lang="en-IN" sz="1200" spc="-1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4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4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752760" y="149400"/>
            <a:ext cx="8824680" cy="33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en-IN" sz="7200" spc="-1" strike="noStrike" u="sng">
                <a:solidFill>
                  <a:srgbClr val="ebebeb"/>
                </a:solidFill>
                <a:uFillTx/>
                <a:latin typeface="Century Gothic"/>
                <a:ea typeface="DejaVu Sans"/>
              </a:rPr>
              <a:t>Chat bots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48640" y="3840480"/>
            <a:ext cx="8137800" cy="86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 cap="all">
                <a:solidFill>
                  <a:srgbClr val="f5e2a9"/>
                </a:solidFill>
                <a:latin typeface="Century Gothic"/>
                <a:ea typeface="DejaVu Sans"/>
              </a:rPr>
              <a:t>A computer program that can </a:t>
            </a:r>
            <a:r>
              <a:rPr b="1" i="1" lang="en-US" sz="2000" spc="-1" strike="noStrike" cap="all">
                <a:solidFill>
                  <a:srgbClr val="f5e2a9"/>
                </a:solidFill>
                <a:latin typeface="Century Gothic"/>
                <a:ea typeface="DejaVu Sans"/>
              </a:rPr>
              <a:t>talk</a:t>
            </a:r>
            <a:r>
              <a:rPr b="0" lang="en-US" sz="2000" spc="-1" strike="noStrike" cap="all">
                <a:solidFill>
                  <a:srgbClr val="f5e2a9"/>
                </a:solidFill>
                <a:latin typeface="Century Gothic"/>
                <a:ea typeface="DejaVu Sans"/>
              </a:rPr>
              <a:t> to humans in natural language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96" name="Picture 4" descr=""/>
          <p:cNvPicPr/>
          <p:nvPr/>
        </p:nvPicPr>
        <p:blipFill>
          <a:blip r:embed="rId1"/>
          <a:stretch/>
        </p:blipFill>
        <p:spPr>
          <a:xfrm>
            <a:off x="5346360" y="1888920"/>
            <a:ext cx="1716840" cy="1716840"/>
          </a:xfrm>
          <a:prstGeom prst="rect">
            <a:avLst/>
          </a:prstGeom>
          <a:ln>
            <a:noFill/>
          </a:ln>
        </p:spPr>
      </p:pic>
      <p:sp>
        <p:nvSpPr>
          <p:cNvPr id="97" name="CustomShape 3"/>
          <p:cNvSpPr/>
          <p:nvPr/>
        </p:nvSpPr>
        <p:spPr>
          <a:xfrm>
            <a:off x="10352520" y="274320"/>
            <a:ext cx="837000" cy="82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88C8577D-857E-414B-BC6B-5D90E5C66A2C}" type="slidenum">
              <a:rPr b="0" lang="en-IN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6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43244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4200" spc="-1" strike="noStrike" u="sng">
                <a:solidFill>
                  <a:srgbClr val="ebebeb"/>
                </a:solidFill>
                <a:uFillTx/>
                <a:latin typeface="Century Gothic"/>
                <a:ea typeface="DejaVu Sans"/>
              </a:rPr>
              <a:t>Natural Language Processing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Expectations: 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              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Example:  “</a:t>
            </a:r>
            <a:r>
              <a:rPr b="0" lang="en-US" sz="2000" spc="-1" strike="noStrike">
                <a:solidFill>
                  <a:srgbClr val="ffff00"/>
                </a:solidFill>
                <a:latin typeface="Century Gothic"/>
                <a:ea typeface="DejaVu Sans"/>
              </a:rPr>
              <a:t>I want to purchase a white pair of shoes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”, and “</a:t>
            </a:r>
            <a:r>
              <a:rPr b="0" lang="en-US" sz="2000" spc="-1" strike="noStrike">
                <a:solidFill>
                  <a:srgbClr val="ffff00"/>
                </a:solidFill>
                <a:latin typeface="Century Gothic"/>
                <a:ea typeface="DejaVu Sans"/>
              </a:rPr>
              <a:t>Do you have white shoes? I want to purchase them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” or “</a:t>
            </a:r>
            <a:r>
              <a:rPr b="0" lang="en-US" sz="2000" spc="-1" strike="noStrike">
                <a:solidFill>
                  <a:srgbClr val="ffff00"/>
                </a:solidFill>
                <a:latin typeface="Century Gothic"/>
                <a:ea typeface="DejaVu Sans"/>
              </a:rPr>
              <a:t>show me a white pair of shoes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”, is the same: a list of shops selling white shoes. Hence, all user typing text show a single command which is the identifying tag; </a:t>
            </a:r>
            <a:r>
              <a:rPr b="0" lang="en-US" sz="2000" spc="-1" strike="noStrike">
                <a:solidFill>
                  <a:srgbClr val="ffff00"/>
                </a:solidFill>
                <a:latin typeface="Century Gothic"/>
                <a:ea typeface="DejaVu Sans"/>
              </a:rPr>
              <a:t>white shoes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B8E6F8BB-24AC-4DE0-9144-E9D7FED987BD}" type="slidenum">
              <a:rPr b="0" lang="en-IN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6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4200" spc="-1" strike="noStrike" u="sng">
                <a:solidFill>
                  <a:srgbClr val="ebebeb"/>
                </a:solidFill>
                <a:uFillTx/>
                <a:latin typeface="Century Gothic"/>
                <a:ea typeface="DejaVu Sans"/>
              </a:rPr>
              <a:t>Working</a:t>
            </a:r>
            <a:endParaRPr b="0" lang="en-US" sz="4200" spc="-1" strike="noStrike">
              <a:latin typeface="Arial"/>
            </a:endParaRPr>
          </a:p>
        </p:txBody>
      </p:sp>
      <p:pic>
        <p:nvPicPr>
          <p:cNvPr id="131" name="Picture 3" descr=""/>
          <p:cNvPicPr/>
          <p:nvPr/>
        </p:nvPicPr>
        <p:blipFill>
          <a:blip r:embed="rId1"/>
          <a:srcRect l="0" t="0" r="0" b="10367"/>
          <a:stretch/>
        </p:blipFill>
        <p:spPr>
          <a:xfrm>
            <a:off x="1379880" y="1783080"/>
            <a:ext cx="7935840" cy="4031280"/>
          </a:xfrm>
          <a:prstGeom prst="rect">
            <a:avLst/>
          </a:prstGeom>
          <a:ln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461D2296-8A69-4250-8002-2CE79FC48E69}" type="slidenum">
              <a:rPr b="0" lang="en-IN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6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" descr=""/>
          <p:cNvPicPr/>
          <p:nvPr/>
        </p:nvPicPr>
        <p:blipFill>
          <a:blip r:embed="rId1"/>
          <a:stretch/>
        </p:blipFill>
        <p:spPr>
          <a:xfrm>
            <a:off x="1310760" y="1737360"/>
            <a:ext cx="7924680" cy="4297680"/>
          </a:xfrm>
          <a:prstGeom prst="rect">
            <a:avLst/>
          </a:prstGeom>
          <a:ln>
            <a:noFill/>
          </a:ln>
        </p:spPr>
      </p:pic>
      <p:sp>
        <p:nvSpPr>
          <p:cNvPr id="134" name="TextShape 1"/>
          <p:cNvSpPr txBox="1"/>
          <p:nvPr/>
        </p:nvSpPr>
        <p:spPr>
          <a:xfrm>
            <a:off x="1335600" y="374400"/>
            <a:ext cx="4543920" cy="68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4200" spc="-1" strike="noStrike" u="sng">
                <a:solidFill>
                  <a:srgbClr val="ebebeb"/>
                </a:solidFill>
                <a:uFillTx/>
                <a:latin typeface="Century Gothic"/>
                <a:ea typeface="DejaVu Sans"/>
              </a:rPr>
              <a:t>Alexa skill building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10318680" y="27432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BFE2EC21-4242-4B5A-A2B9-124438B48ADE}" type="slidenum">
              <a:rPr b="0" lang="en-IN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6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104120" y="457200"/>
            <a:ext cx="7216920" cy="68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4200" spc="-1" strike="noStrike" u="sng">
                <a:solidFill>
                  <a:srgbClr val="ebebeb"/>
                </a:solidFill>
                <a:uFillTx/>
                <a:latin typeface="Century Gothic"/>
                <a:ea typeface="DejaVu Sans"/>
              </a:rPr>
              <a:t>Alexa skill building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37" name="TextShape 2"/>
          <p:cNvSpPr txBox="1"/>
          <p:nvPr/>
        </p:nvSpPr>
        <p:spPr>
          <a:xfrm>
            <a:off x="1830960" y="2140920"/>
            <a:ext cx="40212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8000"/>
                </a:solidFill>
                <a:latin typeface="Arial"/>
              </a:rPr>
              <a:t>What is Alexa Skills Kit (ASK) ?</a:t>
            </a:r>
            <a:endParaRPr b="0" lang="en-US" sz="1800" spc="-1" strike="noStrike">
              <a:solidFill>
                <a:srgbClr val="ff8000"/>
              </a:solidFill>
              <a:latin typeface="Arial"/>
            </a:endParaRPr>
          </a:p>
        </p:txBody>
      </p:sp>
      <p:sp>
        <p:nvSpPr>
          <p:cNvPr id="138" name="TextShape 3"/>
          <p:cNvSpPr txBox="1"/>
          <p:nvPr/>
        </p:nvSpPr>
        <p:spPr>
          <a:xfrm>
            <a:off x="1929240" y="2715840"/>
            <a:ext cx="40233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Collection of self-service APIs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9" name="TextShape 4"/>
          <p:cNvSpPr txBox="1"/>
          <p:nvPr/>
        </p:nvSpPr>
        <p:spPr>
          <a:xfrm>
            <a:off x="1920240" y="3108960"/>
            <a:ext cx="109728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Tools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0" name="TextShape 5"/>
          <p:cNvSpPr txBox="1"/>
          <p:nvPr/>
        </p:nvSpPr>
        <p:spPr>
          <a:xfrm>
            <a:off x="1920240" y="3493800"/>
            <a:ext cx="228600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Documentation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1" name="TextShape 6"/>
          <p:cNvSpPr txBox="1"/>
          <p:nvPr/>
        </p:nvSpPr>
        <p:spPr>
          <a:xfrm>
            <a:off x="1920240" y="3859560"/>
            <a:ext cx="21031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Code samples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2" name="CustomShape 7"/>
          <p:cNvSpPr/>
          <p:nvPr/>
        </p:nvSpPr>
        <p:spPr>
          <a:xfrm>
            <a:off x="10318680" y="27432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0FAC89DD-1CD6-4499-9229-C76CE2109F93}" type="slidenum">
              <a:rPr b="0" lang="en-IN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6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1005840" y="593640"/>
            <a:ext cx="7772400" cy="1281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4200" spc="-1" strike="noStrike" u="sng">
                <a:solidFill>
                  <a:srgbClr val="ebebeb"/>
                </a:solidFill>
                <a:uFillTx/>
                <a:latin typeface="Century Gothic"/>
                <a:ea typeface="DejaVu Sans"/>
              </a:rPr>
              <a:t>What can we build with ASK?</a:t>
            </a:r>
            <a:endParaRPr b="0" lang="en-US" sz="4200" spc="-1" strike="noStrike">
              <a:latin typeface="Arial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1234440" y="1828800"/>
            <a:ext cx="6382080" cy="4267080"/>
          </a:xfrm>
          <a:prstGeom prst="rect">
            <a:avLst/>
          </a:prstGeom>
          <a:ln>
            <a:noFill/>
          </a:ln>
        </p:spPr>
      </p:pic>
      <p:sp>
        <p:nvSpPr>
          <p:cNvPr id="145" name="CustomShape 2"/>
          <p:cNvSpPr/>
          <p:nvPr/>
        </p:nvSpPr>
        <p:spPr>
          <a:xfrm>
            <a:off x="10352520" y="23940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4DD10580-1FB8-4DCD-8159-1E5E9588F3DB}" type="slidenum">
              <a:rPr b="0" lang="en-IN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6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942480" y="410760"/>
            <a:ext cx="4543920" cy="68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4200" spc="-1" strike="noStrike" u="sng">
                <a:solidFill>
                  <a:srgbClr val="ebebeb"/>
                </a:solidFill>
                <a:uFillTx/>
                <a:latin typeface="Century Gothic"/>
                <a:ea typeface="DejaVu Sans"/>
              </a:rPr>
              <a:t>Alexa skill building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1584000" y="2030760"/>
            <a:ext cx="33537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8000"/>
                </a:solidFill>
                <a:latin typeface="Arial"/>
              </a:rPr>
              <a:t>Alexa Skills Types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148" name="TextShape 3"/>
          <p:cNvSpPr txBox="1"/>
          <p:nvPr/>
        </p:nvSpPr>
        <p:spPr>
          <a:xfrm>
            <a:off x="1805040" y="2487960"/>
            <a:ext cx="185256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Custom Skills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TextShape 4"/>
          <p:cNvSpPr txBox="1"/>
          <p:nvPr/>
        </p:nvSpPr>
        <p:spPr>
          <a:xfrm>
            <a:off x="1828800" y="2898720"/>
            <a:ext cx="2286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Smart Home Skills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0" name="TextShape 5"/>
          <p:cNvSpPr txBox="1"/>
          <p:nvPr/>
        </p:nvSpPr>
        <p:spPr>
          <a:xfrm>
            <a:off x="1828800" y="3310920"/>
            <a:ext cx="31496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Flash Briefing Skills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1" name="CustomShape 6"/>
          <p:cNvSpPr/>
          <p:nvPr/>
        </p:nvSpPr>
        <p:spPr>
          <a:xfrm>
            <a:off x="10332720" y="23940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A9E9A4DC-47CD-4021-A8B2-B5CD1A735D92}" type="slidenum">
              <a:rPr b="0" lang="en-IN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6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942480" y="410760"/>
            <a:ext cx="4543920" cy="68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4200" spc="-1" strike="noStrike" u="sng">
                <a:solidFill>
                  <a:srgbClr val="ebebeb"/>
                </a:solidFill>
                <a:uFillTx/>
                <a:latin typeface="Century Gothic"/>
                <a:ea typeface="DejaVu Sans"/>
              </a:rPr>
              <a:t>Alexa skill building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1584000" y="2030760"/>
            <a:ext cx="33537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8000"/>
                </a:solidFill>
                <a:latin typeface="Arial"/>
              </a:rPr>
              <a:t>Custom Skills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154" name="TextShape 3"/>
          <p:cNvSpPr txBox="1"/>
          <p:nvPr/>
        </p:nvSpPr>
        <p:spPr>
          <a:xfrm>
            <a:off x="1828800" y="2525040"/>
            <a:ext cx="566928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design your own interaction model.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5" name="TextShape 4"/>
          <p:cNvSpPr txBox="1"/>
          <p:nvPr/>
        </p:nvSpPr>
        <p:spPr>
          <a:xfrm>
            <a:off x="1828800" y="2898720"/>
            <a:ext cx="347472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interaction name is required.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6" name="TextShape 5"/>
          <p:cNvSpPr txBox="1"/>
          <p:nvPr/>
        </p:nvSpPr>
        <p:spPr>
          <a:xfrm>
            <a:off x="1828800" y="3383280"/>
            <a:ext cx="59436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customer need to remember interaction name or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       invocation phrase.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7" name="TextShape 6"/>
          <p:cNvSpPr txBox="1"/>
          <p:nvPr/>
        </p:nvSpPr>
        <p:spPr>
          <a:xfrm>
            <a:off x="1828800" y="4023360"/>
            <a:ext cx="493776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you can use any server to host custom skill.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8" name="CustomShape 7"/>
          <p:cNvSpPr/>
          <p:nvPr/>
        </p:nvSpPr>
        <p:spPr>
          <a:xfrm>
            <a:off x="10318680" y="27432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78468923-6AB5-4F3B-AF70-02018C57AC72}" type="slidenum">
              <a:rPr b="0" lang="en-IN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6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942480" y="410760"/>
            <a:ext cx="4543920" cy="68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4200" spc="-1" strike="noStrike" u="sng">
                <a:solidFill>
                  <a:srgbClr val="ebebeb"/>
                </a:solidFill>
                <a:uFillTx/>
                <a:latin typeface="Century Gothic"/>
                <a:ea typeface="DejaVu Sans"/>
              </a:rPr>
              <a:t>Alexa skill building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1584000" y="2030760"/>
            <a:ext cx="335376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8000"/>
                </a:solidFill>
                <a:latin typeface="Arial"/>
              </a:rPr>
              <a:t>Flash Briefing Skills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161" name="TextShape 3"/>
          <p:cNvSpPr txBox="1"/>
          <p:nvPr/>
        </p:nvSpPr>
        <p:spPr>
          <a:xfrm>
            <a:off x="1828800" y="2525040"/>
            <a:ext cx="566928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only way to add contents to Alexa flash briefing.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rial"/>
                <a:ea typeface="Microsoft YaHei"/>
              </a:rPr>
              <a:t>      </a:t>
            </a:r>
            <a:r>
              <a:rPr b="0" lang="en-US" sz="1600" spc="-1" strike="noStrike">
                <a:solidFill>
                  <a:srgbClr val="ffff00"/>
                </a:solidFill>
                <a:latin typeface="Arial"/>
              </a:rPr>
              <a:t>▸ </a:t>
            </a:r>
            <a:r>
              <a:rPr b="0" lang="en-US" sz="1600" spc="-1" strike="noStrike">
                <a:solidFill>
                  <a:srgbClr val="ffff00"/>
                </a:solidFill>
                <a:latin typeface="Arial"/>
              </a:rPr>
              <a:t>Alexa, what’s new?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</p:txBody>
      </p:sp>
      <p:sp>
        <p:nvSpPr>
          <p:cNvPr id="162" name="TextShape 4"/>
          <p:cNvSpPr txBox="1"/>
          <p:nvPr/>
        </p:nvSpPr>
        <p:spPr>
          <a:xfrm>
            <a:off x="1910880" y="3236760"/>
            <a:ext cx="5130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pre-recorded audio clips andtext-to-speech.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3" name="TextShape 5"/>
          <p:cNvSpPr txBox="1"/>
          <p:nvPr/>
        </p:nvSpPr>
        <p:spPr>
          <a:xfrm>
            <a:off x="1874160" y="3648600"/>
            <a:ext cx="594360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RSS feed format or JSON format.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4" name="CustomShape 6"/>
          <p:cNvSpPr/>
          <p:nvPr/>
        </p:nvSpPr>
        <p:spPr>
          <a:xfrm>
            <a:off x="10318680" y="27432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D0B19C7B-DA99-4481-B12A-CF0CBA7E0FD7}" type="slidenum">
              <a:rPr b="0" lang="en-IN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6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942480" y="410760"/>
            <a:ext cx="4543920" cy="68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4200" spc="-1" strike="noStrike" u="sng">
                <a:solidFill>
                  <a:srgbClr val="ebebeb"/>
                </a:solidFill>
                <a:uFillTx/>
                <a:latin typeface="Century Gothic"/>
                <a:ea typeface="DejaVu Sans"/>
              </a:rPr>
              <a:t>Alexa skill building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1584000" y="2030760"/>
            <a:ext cx="335376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8000"/>
                </a:solidFill>
                <a:latin typeface="Arial"/>
              </a:rPr>
              <a:t>Smart Home Skills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1828800" y="2525040"/>
            <a:ext cx="566928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built-in interaction model.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168" name="TextShape 4"/>
          <p:cNvSpPr txBox="1"/>
          <p:nvPr/>
        </p:nvSpPr>
        <p:spPr>
          <a:xfrm>
            <a:off x="1828800" y="2926080"/>
            <a:ext cx="4389120" cy="85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natural utterances to control device.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rial"/>
                <a:ea typeface="Microsoft YaHei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 </a:t>
            </a:r>
            <a:r>
              <a:rPr b="0" lang="en-US" sz="1600" spc="-1" strike="noStrike">
                <a:solidFill>
                  <a:srgbClr val="ffff00"/>
                </a:solidFill>
                <a:latin typeface="Arial"/>
              </a:rPr>
              <a:t>Alexa, turn on living light</a:t>
            </a:r>
            <a:endParaRPr b="0" lang="en-US" sz="1600" spc="-1" strike="noStrike">
              <a:latin typeface="Arial"/>
            </a:endParaRPr>
          </a:p>
          <a:p>
            <a:endParaRPr b="0" lang="en-US" sz="1600" spc="-1" strike="noStrike">
              <a:latin typeface="Arial"/>
            </a:endParaRPr>
          </a:p>
        </p:txBody>
      </p:sp>
      <p:sp>
        <p:nvSpPr>
          <p:cNvPr id="169" name="TextShape 5"/>
          <p:cNvSpPr txBox="1"/>
          <p:nvPr/>
        </p:nvSpPr>
        <p:spPr>
          <a:xfrm>
            <a:off x="1828800" y="3566160"/>
            <a:ext cx="60350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You need a cloud service to manage customers            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	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smartdevices.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0" name="TextShape 6"/>
          <p:cNvSpPr txBox="1"/>
          <p:nvPr/>
        </p:nvSpPr>
        <p:spPr>
          <a:xfrm>
            <a:off x="1828800" y="4206240"/>
            <a:ext cx="667908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Skill must use AWS Lambda function.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1" name="CustomShape 7"/>
          <p:cNvSpPr/>
          <p:nvPr/>
        </p:nvSpPr>
        <p:spPr>
          <a:xfrm>
            <a:off x="10332720" y="23940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C7ED584B-019F-431B-925B-C29F8FB197D4}" type="slidenum">
              <a:rPr b="0" lang="en-IN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6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942480" y="410760"/>
            <a:ext cx="4543920" cy="68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IN" sz="4200" spc="-1" strike="noStrike" u="sng">
                <a:solidFill>
                  <a:srgbClr val="ebebeb"/>
                </a:solidFill>
                <a:uFillTx/>
                <a:latin typeface="Century Gothic"/>
                <a:ea typeface="DejaVu Sans"/>
              </a:rPr>
              <a:t>Alexa skill building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1584000" y="2030760"/>
            <a:ext cx="4908240" cy="11142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8000"/>
                </a:solidFill>
                <a:latin typeface="Arial"/>
              </a:rPr>
              <a:t>6 Steps to Build Your First Alexa Skill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sp>
        <p:nvSpPr>
          <p:cNvPr id="174" name="TextShape 3"/>
          <p:cNvSpPr txBox="1"/>
          <p:nvPr/>
        </p:nvSpPr>
        <p:spPr>
          <a:xfrm>
            <a:off x="1645920" y="2690280"/>
            <a:ext cx="6075360" cy="3161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Step 1: Create your free Amazon Developer Account and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             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name your skill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Step 2: Get Space Geek from the GitHub repository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Step 3: Upload code into AWS Lambda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Step 4: Configure and test your code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Step 5: Customize your Alexa skill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  <a:p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▸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</a:rPr>
              <a:t>Step 6: Fine-Tune and Publish Your Skill</a:t>
            </a:r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10318680" y="23940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EC1B541F-C6F0-4E64-BD96-A1DD0A080232}" type="slidenum">
              <a:rPr b="0" lang="en-IN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6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188720" y="61200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200" spc="-1" strike="noStrike" u="sng">
                <a:solidFill>
                  <a:srgbClr val="ebebeb"/>
                </a:solidFill>
                <a:uFillTx/>
                <a:latin typeface="Century Gothic"/>
                <a:ea typeface="DejaVu Sans"/>
              </a:rPr>
              <a:t>Agenda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Introduction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Types of chatbots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History of chatbots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Working of chatbots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NLP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Advantages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Building Alexa skill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2C936A5B-1FB6-4E15-9C6F-A3E42DF27508}" type="slidenum">
              <a:rPr b="0" lang="en-IN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6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4200" spc="-1" strike="noStrike" u="sng">
                <a:solidFill>
                  <a:srgbClr val="ebebeb"/>
                </a:solidFill>
                <a:uFillTx/>
                <a:latin typeface="Century Gothic"/>
                <a:ea typeface="DejaVu Sans"/>
              </a:rPr>
              <a:t>  </a:t>
            </a:r>
            <a:r>
              <a:rPr b="0" lang="en-IN" sz="4200" spc="-1" strike="noStrike" u="sng">
                <a:solidFill>
                  <a:srgbClr val="ebebeb"/>
                </a:solidFill>
                <a:uFillTx/>
                <a:latin typeface="Century Gothic"/>
                <a:ea typeface="DejaVu Sans"/>
              </a:rPr>
              <a:t>Advantages To Use Of Chatbots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457200" indent="-456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AutoNum type="arabicPeriod"/>
            </a:pPr>
            <a:r>
              <a:rPr b="1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Keeping Up with the Trends: Being Present on Messaging Platforms</a:t>
            </a:r>
            <a:r>
              <a:rPr b="1" lang="en-IN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2. </a:t>
            </a:r>
            <a:endParaRPr b="0" lang="en-US" sz="20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AutoNum type="arabicPeriod"/>
            </a:pPr>
            <a:r>
              <a:rPr b="1" lang="en-IN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</a:t>
            </a:r>
            <a:r>
              <a:rPr b="1" lang="en-IN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Improved Customer Service</a:t>
            </a:r>
            <a:endParaRPr b="0" lang="en-US" sz="20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AutoNum type="arabicPeriod"/>
            </a:pPr>
            <a:r>
              <a:rPr b="1" lang="en-IN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 </a:t>
            </a:r>
            <a:r>
              <a:rPr b="1" lang="en-IN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Increased Customer Engagement</a:t>
            </a:r>
            <a:endParaRPr b="0" lang="en-US" sz="20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AutoNum type="arabicPeriod"/>
            </a:pPr>
            <a:r>
              <a:rPr b="1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Easier Approach to Global Markets</a:t>
            </a:r>
            <a:endParaRPr b="0" lang="en-US" sz="20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AutoNum type="arabicPeriod"/>
            </a:pPr>
            <a:r>
              <a:rPr b="1" lang="en-IN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Cost Savings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84EB2AEB-9A28-4CC9-866E-00E98FBAA2B7}" type="slidenum">
              <a:rPr b="0" lang="en-IN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6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581280" y="283932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Thank You !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FE7E32F9-0F94-486E-975F-47278172E656}" type="slidenum">
              <a:rPr b="0" lang="en-IN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6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676080" y="1960560"/>
            <a:ext cx="3712680" cy="203508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2"/>
          <a:stretch/>
        </p:blipFill>
        <p:spPr>
          <a:xfrm>
            <a:off x="8537400" y="2011680"/>
            <a:ext cx="2867760" cy="201132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3"/>
          <a:stretch/>
        </p:blipFill>
        <p:spPr>
          <a:xfrm>
            <a:off x="7070760" y="4663440"/>
            <a:ext cx="3718800" cy="155412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4"/>
          <a:stretch/>
        </p:blipFill>
        <p:spPr>
          <a:xfrm>
            <a:off x="5029200" y="1645920"/>
            <a:ext cx="2939040" cy="201132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5"/>
          <a:stretch/>
        </p:blipFill>
        <p:spPr>
          <a:xfrm>
            <a:off x="3017520" y="4427640"/>
            <a:ext cx="2236320" cy="206424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5079960" y="3832200"/>
            <a:ext cx="2692080" cy="37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</a:rPr>
              <a:t>Hi, 👋 I’m NATASHA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914400" y="593640"/>
            <a:ext cx="6229080" cy="68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200" spc="-1" strike="noStrike" u="sng">
                <a:solidFill>
                  <a:srgbClr val="ebebeb"/>
                </a:solidFill>
                <a:uFillTx/>
                <a:latin typeface="Century Gothic"/>
              </a:rPr>
              <a:t>Examples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10318680" y="457200"/>
            <a:ext cx="837000" cy="63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859CB65C-59DB-481A-936D-C39B1516806B}" type="slidenum">
              <a:rPr b="0" lang="en-IN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6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783360" y="56232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200" spc="-1" strike="noStrike" u="sng">
                <a:solidFill>
                  <a:srgbClr val="ebebeb"/>
                </a:solidFill>
                <a:uFillTx/>
                <a:latin typeface="Century Gothic"/>
                <a:ea typeface="DejaVu Sans"/>
              </a:rPr>
              <a:t>Introduction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847440" y="1963080"/>
            <a:ext cx="8945640" cy="41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Chat Bot: A computer program that can </a:t>
            </a:r>
            <a:r>
              <a:rPr b="1" i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talk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 to humans in natural language!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Uses Artificial Intelligence Markup Language (AIML) to represent knowledge.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Can replace a human for monotonous jobs of answering queries, e.g. E-help desk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DC354B11-6303-4C94-8437-A29E0E359EDF}" type="slidenum">
              <a:rPr b="0" lang="en-IN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6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783360" y="102744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IN" sz="4200" spc="-1" strike="noStrike" u="sng">
                <a:solidFill>
                  <a:srgbClr val="ebebeb"/>
                </a:solidFill>
                <a:uFillTx/>
                <a:latin typeface="Century Gothic"/>
                <a:ea typeface="DejaVu Sans"/>
              </a:rPr>
              <a:t>Types Of Chat Bots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875160" y="2427840"/>
            <a:ext cx="8945640" cy="292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i="1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Rule-based chatbots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 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               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that can respond to specific commands.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i="1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Artificial intelligence chatbots</a:t>
            </a:r>
            <a:r>
              <a:rPr b="1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 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                </a:t>
            </a:r>
            <a:r>
              <a:rPr b="0" lang="en-U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that respond to natural language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366AD695-9B01-4B05-8421-4196B1E22803}" type="slidenum">
              <a:rPr b="0" lang="en-IN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6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4200" spc="-1" strike="noStrike" u="sng">
                <a:solidFill>
                  <a:srgbClr val="ebebeb"/>
                </a:solidFill>
                <a:uFillTx/>
                <a:latin typeface="Century Gothic"/>
                <a:ea typeface="DejaVu Sans"/>
              </a:rPr>
              <a:t>How It All Started 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774000" y="2318040"/>
            <a:ext cx="8945640" cy="41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Eliza – the first chat bot made by </a:t>
            </a:r>
            <a:r>
              <a:rPr b="0" i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Joseph Weizenbaum in 1966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Working of Eliza is based on 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Knowledge Representation 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Pattern Recognition </a:t>
            </a:r>
            <a:endParaRPr b="0" lang="en-US" sz="1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Substitution of key words into known phrases.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060A41DB-82E1-4E22-88C4-1E075B87851F}" type="slidenum">
              <a:rPr b="0" lang="en-IN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6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   </a:t>
            </a:r>
            <a:r>
              <a:rPr b="0" lang="en-IN" sz="4200" spc="-1" strike="noStrike" u="sng">
                <a:solidFill>
                  <a:srgbClr val="ebebeb"/>
                </a:solidFill>
                <a:uFillTx/>
                <a:latin typeface="Century Gothic"/>
                <a:ea typeface="DejaVu Sans"/>
              </a:rPr>
              <a:t>Natural Language Processing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Natural language processing (NLP) is the ability of a computer program to understand human speech as it is spoken. NLP is a component of artificial intelligence . 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It makes computer to perform useful tasks with the natural languages humans use. 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Current approaches to NLP are based on machine learning 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The input and output of an NLP system can be − </a:t>
            </a:r>
            <a:endParaRPr b="0" lang="en-US" sz="20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Speech </a:t>
            </a:r>
            <a:endParaRPr b="0" lang="en-US" sz="20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Written Text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CF303A80-EE72-499D-9079-0537B274EE1E}" type="slidenum">
              <a:rPr b="0" lang="en-IN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6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1103400" y="2422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 u="sng">
                <a:solidFill>
                  <a:srgbClr val="ebebeb"/>
                </a:solidFill>
                <a:uFillTx/>
                <a:latin typeface="Century Gothic"/>
                <a:ea typeface="DejaVu Sans"/>
              </a:rPr>
              <a:t>NLP has 3 specific concepts as    follows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1561320" y="3040560"/>
            <a:ext cx="8945640" cy="219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Entities: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 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This essentially represents an idea to your chatbot.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For example,it may be a payment system in your E-commerce chatbot.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05C63D16-F57E-4ED6-8B32-B46698D6FC05}" type="slidenum">
              <a:rPr b="0" lang="en-IN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6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432440" y="5716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IN" sz="4200" spc="-1" strike="noStrike" u="sng">
                <a:solidFill>
                  <a:srgbClr val="ebebeb"/>
                </a:solidFill>
                <a:uFillTx/>
                <a:latin typeface="Century Gothic"/>
                <a:ea typeface="DejaVu Sans"/>
              </a:rPr>
              <a:t>Natural Language Processing</a:t>
            </a:r>
            <a:endParaRPr b="0" lang="en-US" sz="42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Context representation: </a:t>
            </a:r>
            <a:endParaRPr b="0" lang="en-US" sz="20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b="1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             </a:t>
            </a:r>
            <a:r>
              <a:rPr b="1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EX : </a:t>
            </a:r>
            <a:r>
              <a:rPr b="0" lang="en-U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“Ordering Pizza”. Or could include other parameters like “Domino’s: Restaurant”. With context, you can easily relate expectations with the necessity of comprehending the last question.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10352520" y="295560"/>
            <a:ext cx="83700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85A0B2DC-EE0C-48E4-AE55-7B064661F9F9}" type="slidenum">
              <a:rPr b="0" lang="en-IN" sz="2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6</a:t>
            </a:fld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1901</TotalTime>
  <Application>LibreOffice/6.4.1.2$Windows_X86_64 LibreOffice_project/4d224e95b98b138af42a64d84056446d09082932</Application>
  <Words>481</Words>
  <Paragraphs>87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2018-08-31T05:51:01Z</dcterms:created>
  <dc:creator>Mitul Patel</dc:creator>
  <dc:description/>
  <dc:language>en-US</dc:language>
  <cp:lastModifiedBy/>
  <dcterms:modified xsi:type="dcterms:W3CDTF">2020-09-04T16:13:51Z</dcterms:modified>
  <cp:revision>23</cp:revision>
  <dc:subject/>
  <dc:title>Chat bots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17</vt:i4>
  </property>
</Properties>
</file>